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1386800" cx="15122525"/>
  <p:notesSz cx="6858000" cy="9144000"/>
  <p:embeddedFontLst>
    <p:embeddedFont>
      <p:font typeface="Helvetica Neue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932">
          <p15:clr>
            <a:srgbClr val="000000"/>
          </p15:clr>
        </p15:guide>
        <p15:guide id="2" orient="horz" pos="2183">
          <p15:clr>
            <a:srgbClr val="000000"/>
          </p15:clr>
        </p15:guide>
        <p15:guide id="3" orient="horz" pos="1678">
          <p15:clr>
            <a:srgbClr val="000000"/>
          </p15:clr>
        </p15:guide>
        <p15:guide id="4" orient="horz" pos="3094">
          <p15:clr>
            <a:srgbClr val="000000"/>
          </p15:clr>
        </p15:guide>
        <p15:guide id="5" orient="horz" pos="12901">
          <p15:clr>
            <a:srgbClr val="000000"/>
          </p15:clr>
        </p15:guide>
        <p15:guide id="6" pos="4763">
          <p15:clr>
            <a:srgbClr val="000000"/>
          </p15:clr>
        </p15:guide>
        <p15:guide id="7" pos="2638">
          <p15:clr>
            <a:srgbClr val="000000"/>
          </p15:clr>
        </p15:guide>
        <p15:guide id="8" pos="4627">
          <p15:clr>
            <a:srgbClr val="000000"/>
          </p15:clr>
        </p15:guide>
        <p15:guide id="9" pos="6786">
          <p15:clr>
            <a:srgbClr val="000000"/>
          </p15:clr>
        </p15:guide>
        <p15:guide id="10" pos="6905">
          <p15:clr>
            <a:srgbClr val="000000"/>
          </p15:clr>
        </p15:guide>
        <p15:guide id="11" pos="8919">
          <p15:clr>
            <a:srgbClr val="000000"/>
          </p15:clr>
        </p15:guide>
        <p15:guide id="12" pos="528">
          <p15:clr>
            <a:srgbClr val="000000"/>
          </p15:clr>
        </p15:guide>
        <p15:guide id="13" pos="251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32" orient="horz"/>
        <p:guide pos="2183" orient="horz"/>
        <p:guide pos="1678" orient="horz"/>
        <p:guide pos="3094" orient="horz"/>
        <p:guide pos="12901" orient="horz"/>
        <p:guide pos="4763"/>
        <p:guide pos="2638"/>
        <p:guide pos="4627"/>
        <p:guide pos="6786"/>
        <p:guide pos="6905"/>
        <p:guide pos="8919"/>
        <p:guide pos="528"/>
        <p:guide pos="25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HelveticaNeue-regular.fntdata"/><Relationship Id="rId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16150" y="685800"/>
            <a:ext cx="242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PT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2216150" y="685800"/>
            <a:ext cx="242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o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34190" y="6643771"/>
            <a:ext cx="12854146" cy="4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68379" y="12119186"/>
            <a:ext cx="10585768" cy="54655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rgbClr val="888888"/>
              </a:buClr>
              <a:buSzPts val="7300"/>
              <a:buFont typeface="Arial"/>
              <a:buNone/>
              <a:defRPr b="0" i="0" sz="7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500"/>
              <a:buFont typeface="Arial"/>
              <a:buNone/>
              <a:defRPr b="0" i="0" sz="5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504113" y="5242274"/>
            <a:ext cx="14114299" cy="136102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92150" lvl="0" marL="45720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Char char="•"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–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e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3541070" y="8279233"/>
            <a:ext cx="18248089" cy="3402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-3390087" y="5002686"/>
            <a:ext cx="18248089" cy="9955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92150" lvl="0" marL="45720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Char char="•"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–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object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56126" y="4990261"/>
            <a:ext cx="13610272" cy="1411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92150" lvl="0" marL="45720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Char char="•"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–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c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194575" y="13743006"/>
            <a:ext cx="12854146" cy="42476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00"/>
              <a:buFont typeface="Calibri"/>
              <a:buNone/>
              <a:defRPr b="1" i="0" sz="9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194575" y="9064646"/>
            <a:ext cx="12854146" cy="46783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888888"/>
              </a:buClr>
              <a:buSzPts val="4600"/>
              <a:buFont typeface="Arial"/>
              <a:buNone/>
              <a:defRPr b="0" i="0" sz="4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rgbClr val="888888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rgbClr val="888888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Dupl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56126" y="4990261"/>
            <a:ext cx="6679115" cy="1411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35000" lvl="0" marL="4572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8950" lvl="3" marL="18288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–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8950" lvl="4" marL="22860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»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8950" lvl="5" marL="27432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8950" lvl="6" marL="32004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8950" lvl="7" marL="3657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8950" lvl="8" marL="41148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7687285" y="4990261"/>
            <a:ext cx="6679115" cy="1411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35000" lvl="0" marL="4572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77850" lvl="1" marL="9144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8950" lvl="3" marL="18288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–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8950" lvl="4" marL="22860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»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8950" lvl="5" marL="27432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8950" lvl="6" marL="32004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8950" lvl="7" marL="3657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8950" lvl="8" marL="41148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756126" y="4787278"/>
            <a:ext cx="6681741" cy="19951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756126" y="6782388"/>
            <a:ext cx="6681741" cy="123221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7785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8950" lvl="2" marL="1371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»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7682035" y="4787278"/>
            <a:ext cx="6684366" cy="199511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1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1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7682035" y="6782388"/>
            <a:ext cx="6684366" cy="123221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7785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8950" lvl="2" marL="1371600" marR="0" rtl="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»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56130" y="851512"/>
            <a:ext cx="4975207" cy="3623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  <a:defRPr b="1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912487" y="851519"/>
            <a:ext cx="8453912" cy="1825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92150" lvl="0" marL="45720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Char char="•"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–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756130" y="4475394"/>
            <a:ext cx="4975207" cy="14629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964121" y="14970759"/>
            <a:ext cx="9073515" cy="17673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  <a:defRPr b="1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964121" y="1910950"/>
            <a:ext cx="9073515" cy="12832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None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964121" y="16738144"/>
            <a:ext cx="9073515" cy="25099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56126" y="856464"/>
            <a:ext cx="13610272" cy="3564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Calibri"/>
              <a:buNone/>
              <a:defRPr b="0" i="0" sz="10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56126" y="4990261"/>
            <a:ext cx="13610272" cy="1411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692150" lvl="0" marL="457200" marR="0" rtl="0" algn="l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>
                <a:schemeClr val="dk1"/>
              </a:buClr>
              <a:buSzPts val="7300"/>
              <a:buFont typeface="Arial"/>
              <a:buChar char="•"/>
              <a:defRPr b="0" i="0" sz="7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–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77850" lvl="2" marL="13716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b="0" i="0" sz="5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b="0" i="0" sz="4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56126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166863" y="19822403"/>
            <a:ext cx="4788800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837811" y="19822403"/>
            <a:ext cx="3528589" cy="1138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104250" lIns="208500" spcFirstLastPara="1" rIns="208500" wrap="square" tIns="104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8.jpg"/><Relationship Id="rId13" Type="http://schemas.openxmlformats.org/officeDocument/2006/relationships/image" Target="../media/image7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9.jpg"/><Relationship Id="rId15" Type="http://schemas.openxmlformats.org/officeDocument/2006/relationships/image" Target="../media/image5.png"/><Relationship Id="rId1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4.png"/><Relationship Id="rId7" Type="http://schemas.openxmlformats.org/officeDocument/2006/relationships/image" Target="../media/image2.jpg"/><Relationship Id="rId8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04800" y="4215750"/>
            <a:ext cx="14601299" cy="378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Resumo</a:t>
            </a:r>
            <a:endParaRPr b="0" i="0" sz="3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85725" lvl="0" marL="8572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objetivo deste projeto é ajudar na deteção, no combate aos fogos florestais e na diminuição da perda de vidas humanas, através da monitorização de setores que estarão equipados com o nosso dispositivo.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92075" lvl="0" marL="8572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dispositivo seria uma mais valia no conhecimento de como progride o fogo, desempenhando um papel relevante na monitorização de estradas, terrenos e florestas. 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92075" lvl="0" marL="8572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dispositivo divide-se em duas partes essenciais: a armadura, constituída maioritariamente por lã de rocha, e o circuito eletrónico, controlado por um Arduíno. 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85725" lvl="0" marL="85725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É importante realçar que desenvolvemos um protótipo minimizando os possíveis problemas ambientais que este poderia causar e o seu respetivo custo.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85725" lvl="0" marL="8572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" y="-238504"/>
            <a:ext cx="184652" cy="47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" y="-238504"/>
            <a:ext cx="184652" cy="47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" y="-238504"/>
            <a:ext cx="184652" cy="47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" y="-238504"/>
            <a:ext cx="184652" cy="47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3750" y="2459137"/>
            <a:ext cx="2695575" cy="14016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144438" y="0"/>
            <a:ext cx="119532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pt-PT" sz="5400" u="none" cap="none" strike="noStrike">
                <a:solidFill>
                  <a:srgbClr val="0070C0"/>
                </a:solidFill>
                <a:latin typeface="Times"/>
                <a:ea typeface="Times"/>
                <a:cs typeface="Times"/>
                <a:sym typeface="Times"/>
              </a:rPr>
              <a:t>Projeto Mochu</a:t>
            </a:r>
            <a:endParaRPr b="1" i="0" sz="5400" u="none" cap="none" strike="noStrike">
              <a:solidFill>
                <a:srgbClr val="0070C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PT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Construção de um dispositivo de deteção </a:t>
            </a:r>
            <a:endParaRPr b="1" i="0" sz="4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PT" sz="40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de incêndios</a:t>
            </a:r>
            <a:endParaRPr b="1" i="0" sz="40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360462" y="20774520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52308" y="2269039"/>
            <a:ext cx="8515174" cy="1460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Francisco Relvão</a:t>
            </a: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João Pedro Carvalho</a:t>
            </a: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lang="pt-PT" sz="19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André Oliveira</a:t>
            </a: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Susana Devesa</a:t>
            </a: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b="0" i="0" sz="19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1 </a:t>
            </a: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Turma A do 12.º ano, </a:t>
            </a:r>
            <a:r>
              <a:rPr b="0" baseline="3000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 </a:t>
            </a:r>
            <a:r>
              <a:rPr b="0" i="0" lang="pt-PT" sz="19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Professora Orientadora</a:t>
            </a:r>
            <a:endParaRPr b="0" i="0" sz="19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70000"/>
              </a:lnSpc>
              <a:spcBef>
                <a:spcPts val="155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PT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Colégio da Imaculada Conceição, 3044-519, Cernache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0" y="0"/>
            <a:ext cx="15122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0" y="457200"/>
            <a:ext cx="10585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15122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0" y="457200"/>
            <a:ext cx="15122525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0" y="2333625"/>
            <a:ext cx="15122525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304775" y="8198475"/>
            <a:ext cx="14601299" cy="407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PT" sz="3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Construção da Armadura</a:t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Figura 1- Etapas de construção da armadura: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(a) Design inicial no programa Sketch Up 2016; (b) Maquete em K-Line; (c) Protótipo em lã de rocha;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(d) Protótipo devidamente impermeabilizado com papel de alumínio, pintado de verde e com painel fotovoltaico instalado.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0" y="0"/>
            <a:ext cx="15122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1257300"/>
            <a:ext cx="15122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0" y="2943225"/>
            <a:ext cx="151224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304800" y="12476400"/>
            <a:ext cx="8218500" cy="524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PT" sz="3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Construção do circuito elétrico</a:t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Figura 2- Etapas de construção do circuito: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(a) Diagrama do circuito elétrico;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(b) Construção de um interruptor automático;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(c) Protótipo do circuito em breadboard.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7" name="Google Shape;107;p13"/>
          <p:cNvSpPr/>
          <p:nvPr/>
        </p:nvSpPr>
        <p:spPr>
          <a:xfrm>
            <a:off x="0" y="0"/>
            <a:ext cx="151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8" name="Google Shape;108;p13"/>
          <p:cNvSpPr/>
          <p:nvPr/>
        </p:nvSpPr>
        <p:spPr>
          <a:xfrm>
            <a:off x="0" y="457200"/>
            <a:ext cx="15122525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9" name="Google Shape;109;p13"/>
          <p:cNvSpPr/>
          <p:nvPr/>
        </p:nvSpPr>
        <p:spPr>
          <a:xfrm>
            <a:off x="0" y="3543300"/>
            <a:ext cx="15122525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3"/>
          <p:cNvSpPr/>
          <p:nvPr/>
        </p:nvSpPr>
        <p:spPr>
          <a:xfrm>
            <a:off x="288150" y="17924300"/>
            <a:ext cx="9941700" cy="3250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Conclusão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Foi projetado e desenvolvido um sistema de deteção precoce de incêndios de baixo custo, e com grande autonomia do ponto de vista energético.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Este dispositivo também permite a monitorização da propagação dos incêndios, contribuindo para uma maior segurança de populações, forças de combate e utilizadores das vias de circulação.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Embora a ideia inicial passe pela aplicação estratégica do dispositivo nas diversas áreas florestais, também consideramos que a sua utilização por particulares pode ser uma mais-valia. </a:t>
            </a:r>
            <a:endParaRPr b="1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10360875" y="17924125"/>
            <a:ext cx="4536600" cy="3250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PT" sz="2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Agradecimentos</a:t>
            </a:r>
            <a:endParaRPr b="1" i="0" sz="2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Prémio “Ciência na Escola” - Fundação Ilídio Pinho;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Aos professores Ana Balula. Humberto Ribeiro e Valter Silva, da ESTGA;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Ao colega de turma </a:t>
            </a:r>
            <a:r>
              <a:rPr lang="pt-PT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Rafael Amaral</a:t>
            </a: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7337" y="253550"/>
            <a:ext cx="4768819" cy="1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7287" y="8828426"/>
            <a:ext cx="3005327" cy="225399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538" y="8828425"/>
            <a:ext cx="3724015" cy="2254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9775" y="8848313"/>
            <a:ext cx="2952325" cy="22142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69258" y="8828425"/>
            <a:ext cx="3005317" cy="225399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3"/>
          <p:cNvSpPr/>
          <p:nvPr/>
        </p:nvSpPr>
        <p:spPr>
          <a:xfrm>
            <a:off x="4387263" y="9846000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7867538" y="9822550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11277013" y="9846000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3950475" y="8737325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7478375" y="8749400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0864025" y="8761125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14314625" y="8761125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76950" y="13061200"/>
            <a:ext cx="2287976" cy="305063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0613" y="13061188"/>
            <a:ext cx="2287976" cy="30506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63788" y="13061200"/>
            <a:ext cx="2287976" cy="305063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13"/>
          <p:cNvSpPr/>
          <p:nvPr/>
        </p:nvSpPr>
        <p:spPr>
          <a:xfrm>
            <a:off x="2837550" y="14504013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5650713" y="14504025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8663675" y="12476275"/>
            <a:ext cx="6242400" cy="524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PT" sz="3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Teste de Queima da Armadura</a:t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Figura 3- Diferentes etapas do teste de queima da armadura</a:t>
            </a:r>
            <a:endParaRPr b="0" i="0" sz="20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56613" y="13061196"/>
            <a:ext cx="2560276" cy="192021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865099" y="13061164"/>
            <a:ext cx="2560287" cy="19202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60863" y="15391573"/>
            <a:ext cx="2560276" cy="192021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3"/>
          <p:cNvSpPr/>
          <p:nvPr/>
        </p:nvSpPr>
        <p:spPr>
          <a:xfrm>
            <a:off x="11477350" y="13938800"/>
            <a:ext cx="327300" cy="16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 rot="7465968">
            <a:off x="12155716" y="15127371"/>
            <a:ext cx="327356" cy="1650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2224150" y="13061200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5191925" y="13061200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8001800" y="13061200"/>
            <a:ext cx="4368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856621" y="2638368"/>
            <a:ext cx="2560274" cy="127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